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PT Sans Narrow"/>
      <p:regular r:id="rId15"/>
      <p:bold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10.xml"/><Relationship Id="rId17" Type="http://schemas.openxmlformats.org/officeDocument/2006/relationships/font" Target="fonts/OpenSans-regular.fntdata"/><Relationship Id="rId16" Type="http://schemas.openxmlformats.org/officeDocument/2006/relationships/font" Target="fonts/PTSansNarrow-bold.fntdata"/><Relationship Id="rId5" Type="http://schemas.openxmlformats.org/officeDocument/2006/relationships/slide" Target="slides/slide1.xml"/><Relationship Id="rId19" Type="http://schemas.openxmlformats.org/officeDocument/2006/relationships/font" Target="fonts/OpenSans-italic.fntdata"/><Relationship Id="rId6" Type="http://schemas.openxmlformats.org/officeDocument/2006/relationships/slide" Target="slides/slide2.xml"/><Relationship Id="rId18" Type="http://schemas.openxmlformats.org/officeDocument/2006/relationships/font" Target="fonts/Open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ヘザー：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これから、私は残っているレッスンを計画通りに進めたくて、計画したアクティビティの全部を済ませたいです。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レッスンがスムーズに進んたら、子供達は日本の文化と日本語の知識を広めることができます。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ja"/>
              <a:t>子供を教える事でたくさん学びましたが、今日私はハイライトを説明します。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ja"/>
              <a:t>１つ目の分かってきた事のハイライトは、レッスンプランを作っても、レッスンが計画通りに進みません。なぜなら、レッスンプランに問題がないからです。実際に問題が起こるので、その問題を扱う力が必要ですが、レッスンをしたことがなったら、予想した問題に備えることしかできません。私たちは毎回少しずつ問題を扱う力を増やしていきますが、まだまだです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ja"/>
              <a:t>２つ目は、教室でレッスンをした方がいいです。教室の前に食堂にあるオフェィスでレッスンをしましたが、そこでレッスンに関係ないことに邪魔されて、子供がよく気が散っていました。しかし、教室で妨害が少なくて子供達が集中できます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ja"/>
              <a:t>３つ目は、１つの大きいグループでレッスンをしたら、子供を管理しにくいので、小さいグループに分けた方がいいです。３つのグループに分けたら、私たち３人は一人で１つのグループを管理できて、レッスンがスムーズに進めます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ja"/>
              <a:t>最後のハイライトは、子供は本当に競争が好きです。レッスンでゲームをしたら、子供達は気が立っていて、頑張っているので、その気持ちを伸ばすために毎回レッスンにゲームを入れます。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ヘザー：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ja"/>
              <a:t>このサービスラーニングの経験で、私は子供の頃があまり覚えられないと、分かってきました。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ja"/>
              <a:t>子供と交流することで、いろんなことを考え始めました。私はそんなに小さかったのか、元気いっぱいだったのか、バカなことに興味があったのかと、考えていましたが、思い出せません。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ja"/>
              <a:t>しかし、私はサービスラーニングの子供達と一緒だったら、今の私と幼い頃の私は全然違うので、大人の考え方と子供考え方が違うことが気づきました。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ja"/>
              <a:t>例えば、レッスンで子供は日本語の言葉を聞きますが、深い質問をしません。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ja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ja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jpg"/><Relationship Id="rId4" Type="http://schemas.openxmlformats.org/officeDocument/2006/relationships/image" Target="../media/image01.gif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02.jpg"/><Relationship Id="rId5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Relationship Id="rId4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gif"/><Relationship Id="rId4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3650" y="157681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キング小学校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50" y="2985800"/>
            <a:ext cx="4870500" cy="97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 sz="1800"/>
              <a:t>JAPN320 Mid-Term Presentation</a:t>
            </a:r>
          </a:p>
          <a:p>
            <a:pPr lvl="0">
              <a:spcBef>
                <a:spcPts val="0"/>
              </a:spcBef>
              <a:buNone/>
            </a:pPr>
            <a:r>
              <a:rPr lang="ja" sz="1800"/>
              <a:t>2016年10月18日</a:t>
            </a:r>
          </a:p>
          <a:p>
            <a:pPr lvl="0" rtl="0">
              <a:spcBef>
                <a:spcPts val="0"/>
              </a:spcBef>
              <a:buNone/>
            </a:pPr>
            <a:r>
              <a:rPr lang="ja" sz="1800"/>
              <a:t>アンドレア、クエントン、ヘザー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残っているレッスンの目的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266175"/>
            <a:ext cx="2799000" cy="36315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ja" sz="1800">
                <a:solidFill>
                  <a:srgbClr val="FFFFFF"/>
                </a:solidFill>
              </a:rPr>
              <a:t>レッスンプラン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ja" sz="1800">
                <a:solidFill>
                  <a:srgbClr val="FFFFFF"/>
                </a:solidFill>
              </a:rPr>
              <a:t>折り紙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ja" sz="1800">
                <a:solidFill>
                  <a:srgbClr val="FFFFFF"/>
                </a:solidFill>
              </a:rPr>
              <a:t>怪物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ja" sz="1800">
                <a:solidFill>
                  <a:srgbClr val="FFFFFF"/>
                </a:solidFill>
              </a:rPr>
              <a:t>着物、色、季節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ja" sz="1800">
                <a:solidFill>
                  <a:srgbClr val="FFFFFF"/>
                </a:solidFill>
              </a:rPr>
              <a:t>動物の鳴き声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ja" sz="1800">
                <a:solidFill>
                  <a:srgbClr val="FFFFFF"/>
                </a:solidFill>
              </a:rPr>
              <a:t>体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ja" sz="1800">
                <a:solidFill>
                  <a:srgbClr val="FFFFFF"/>
                </a:solidFill>
              </a:rPr>
              <a:t>おにぎり</a:t>
            </a:r>
          </a:p>
          <a:p>
            <a:pPr indent="-342900" lvl="0" marL="45720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ja" sz="1800">
                <a:solidFill>
                  <a:srgbClr val="FFFFFF"/>
                </a:solidFill>
              </a:rPr>
              <a:t>さよならパーティー</a:t>
            </a:r>
            <a:br>
              <a:rPr lang="ja" sz="1800">
                <a:solidFill>
                  <a:srgbClr val="FFFFFF"/>
                </a:solidFill>
              </a:rPr>
            </a:br>
            <a:r>
              <a:rPr lang="ja" sz="1800">
                <a:solidFill>
                  <a:srgbClr val="FFFFFF"/>
                </a:solidFill>
              </a:rPr>
              <a:t>aka レビュー</a:t>
            </a:r>
          </a:p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3219200" y="1266175"/>
            <a:ext cx="56130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ja" sz="1800"/>
              <a:t>これからのゴール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ja" sz="1800"/>
              <a:t>アンドレア：</a:t>
            </a:r>
            <a:r>
              <a:rPr lang="ja" sz="1800">
                <a:solidFill>
                  <a:srgbClr val="695D46"/>
                </a:solidFill>
              </a:rPr>
              <a:t>学生がレッスンを完全に理解できてい　　　　　　ることだ。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ja" sz="1800"/>
              <a:t>クエントン：若い子供たちが手伝いたい</a:t>
            </a:r>
          </a:p>
          <a:p>
            <a:pPr lvl="0" rtl="0">
              <a:spcBef>
                <a:spcPts val="0"/>
              </a:spcBef>
              <a:buNone/>
            </a:pPr>
            <a:r>
              <a:rPr lang="ja" sz="1800"/>
              <a:t>ヘザー：		レッスンを計画通りに進めたくて、</a:t>
            </a:r>
            <a:br>
              <a:rPr lang="ja" sz="1800"/>
            </a:br>
            <a:r>
              <a:rPr lang="ja" sz="1800"/>
              <a:t>			計画したアクティビティの全部を</a:t>
            </a:r>
            <a:br>
              <a:rPr lang="ja" sz="1800"/>
            </a:br>
            <a:r>
              <a:rPr lang="ja" sz="1800"/>
              <a:t>			済ませたい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キング小学校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>
                <a:solidFill>
                  <a:srgbClr val="000000"/>
                </a:solidFill>
              </a:rPr>
              <a:t>CSUMBから車で１０分かかる</a:t>
            </a:r>
          </a:p>
          <a:p>
            <a:pPr lvl="0">
              <a:spcBef>
                <a:spcPts val="0"/>
              </a:spcBef>
              <a:buNone/>
            </a:pPr>
            <a:r>
              <a:rPr lang="ja">
                <a:solidFill>
                  <a:srgbClr val="000000"/>
                </a:solidFill>
              </a:rPr>
              <a:t>水曜日と金曜日</a:t>
            </a:r>
          </a:p>
          <a:p>
            <a:pPr lvl="0" rtl="0">
              <a:spcBef>
                <a:spcPts val="0"/>
              </a:spcBef>
              <a:buNone/>
            </a:pPr>
            <a:r>
              <a:rPr lang="ja">
                <a:solidFill>
                  <a:srgbClr val="000000"/>
                </a:solidFill>
              </a:rPr>
              <a:t>	水：2時から3時40分まで</a:t>
            </a:r>
          </a:p>
          <a:p>
            <a:pPr lvl="0">
              <a:spcBef>
                <a:spcPts val="0"/>
              </a:spcBef>
              <a:buNone/>
            </a:pPr>
            <a:r>
              <a:rPr lang="ja">
                <a:solidFill>
                  <a:srgbClr val="000000"/>
                </a:solidFill>
              </a:rPr>
              <a:t>	金：2陣から4時半まで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22674" l="23842" r="40571" t="17656"/>
          <a:stretch/>
        </p:blipFill>
        <p:spPr>
          <a:xfrm>
            <a:off x="5761650" y="898075"/>
            <a:ext cx="3175625" cy="36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mo_wrestling_av2.jpg" id="79" name="Shape 79"/>
          <p:cNvPicPr preferRelativeResize="0"/>
          <p:nvPr/>
        </p:nvPicPr>
        <p:blipFill rotWithShape="1">
          <a:blip r:embed="rId3">
            <a:alphaModFix/>
          </a:blip>
          <a:srcRect b="23844" l="0" r="0" t="0"/>
          <a:stretch/>
        </p:blipFill>
        <p:spPr>
          <a:xfrm>
            <a:off x="4375025" y="941375"/>
            <a:ext cx="2143125" cy="2321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stle2.gif"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3162" y="70725"/>
            <a:ext cx="23717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レッソン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150600" y="1266325"/>
            <a:ext cx="4593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最初の2週間：宿題を手伝ってくれる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一つ目のテーマは「イントロダクション」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ja"/>
              <a:t>「日本の物は何」と聞いた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ja"/>
              <a:t>ゲームをした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ja"/>
              <a:t>	ゲームの日本の物を説明した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ja"/>
              <a:t>	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85b1035063f86c3d81084b58d365c09f.png"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565320">
            <a:off x="4991861" y="915174"/>
            <a:ext cx="41987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レッソン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二つ目のテーマは「カタカナ」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	まず、ルールを教えた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	次に、それぞれ学生はカタカナの名前練習した</a:t>
            </a:r>
          </a:p>
        </p:txBody>
      </p:sp>
      <p:pic>
        <p:nvPicPr>
          <p:cNvPr descr="20161007_142557.jpg" id="90" name="Shape 90"/>
          <p:cNvPicPr preferRelativeResize="0"/>
          <p:nvPr/>
        </p:nvPicPr>
        <p:blipFill rotWithShape="1">
          <a:blip r:embed="rId3">
            <a:alphaModFix/>
          </a:blip>
          <a:srcRect b="26987" l="0" r="9690" t="8803"/>
          <a:stretch/>
        </p:blipFill>
        <p:spPr>
          <a:xfrm>
            <a:off x="6303799" y="-174950"/>
            <a:ext cx="2612926" cy="3302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1007_142451.jpg" id="91" name="Shape 91"/>
          <p:cNvPicPr preferRelativeResize="0"/>
          <p:nvPr/>
        </p:nvPicPr>
        <p:blipFill rotWithShape="1">
          <a:blip r:embed="rId4">
            <a:alphaModFix/>
          </a:blip>
          <a:srcRect b="34580" l="9889" r="3432" t="20293"/>
          <a:stretch/>
        </p:blipFill>
        <p:spPr>
          <a:xfrm rot="-5400000">
            <a:off x="6548901" y="2676736"/>
            <a:ext cx="2122724" cy="2647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1007_142536.jpg" id="92" name="Shape 92"/>
          <p:cNvPicPr preferRelativeResize="0"/>
          <p:nvPr/>
        </p:nvPicPr>
        <p:blipFill rotWithShape="1">
          <a:blip r:embed="rId5">
            <a:alphaModFix/>
          </a:blip>
          <a:srcRect b="29711" l="0" r="45142" t="21347"/>
          <a:stretch/>
        </p:blipFill>
        <p:spPr>
          <a:xfrm rot="-5400000">
            <a:off x="2410813" y="2378662"/>
            <a:ext cx="1912674" cy="303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レッソン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66325"/>
            <a:ext cx="5604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三つ目のテーマは「番号」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	１から１０までを教えた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	ゲームをした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		アイスキャンディーの棒を取って、某で書かれている番号を言った</a:t>
            </a:r>
          </a:p>
          <a:p>
            <a:pPr lvl="0" rtl="0">
              <a:spcBef>
                <a:spcPts val="0"/>
              </a:spcBef>
              <a:buNone/>
            </a:pPr>
            <a:r>
              <a:rPr lang="ja"/>
              <a:t>		某が一番多い人が勝者だ	</a:t>
            </a:r>
          </a:p>
        </p:txBody>
      </p:sp>
      <p:pic>
        <p:nvPicPr>
          <p:cNvPr descr="20161007_163929.jpg" id="99" name="Shape 99"/>
          <p:cNvPicPr preferRelativeResize="0"/>
          <p:nvPr/>
        </p:nvPicPr>
        <p:blipFill rotWithShape="1">
          <a:blip r:embed="rId3">
            <a:alphaModFix/>
          </a:blip>
          <a:srcRect b="40135" l="0" r="0" t="26757"/>
          <a:stretch/>
        </p:blipFill>
        <p:spPr>
          <a:xfrm>
            <a:off x="6041225" y="748237"/>
            <a:ext cx="2893199" cy="1702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1007_163934.jpg" id="100" name="Shape 100"/>
          <p:cNvPicPr preferRelativeResize="0"/>
          <p:nvPr/>
        </p:nvPicPr>
        <p:blipFill rotWithShape="1">
          <a:blip r:embed="rId4">
            <a:alphaModFix/>
          </a:blip>
          <a:srcRect b="49886" l="0" r="0" t="13606"/>
          <a:stretch/>
        </p:blipFill>
        <p:spPr>
          <a:xfrm>
            <a:off x="6041225" y="2810849"/>
            <a:ext cx="2893199" cy="187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うまくいった事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子供たちはいつも日本語が勉強したい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CPY達もいつも手伝ってくれた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子供たちはちゃんっと勉強した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425" y="402650"/>
            <a:ext cx="3284875" cy="21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7275" y="2275999"/>
            <a:ext cx="3568350" cy="266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問題のこと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子供たちは賑やかすぎった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レッソンが忘れってしまった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若い子供たちはまだ日本語が分からない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0474" y="1190000"/>
            <a:ext cx="4103722" cy="310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レッスンで分かってきた事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ja"/>
              <a:t>レッスンが計画通りに進まない	＝　</a:t>
            </a:r>
            <a:r>
              <a:rPr lang="ja"/>
              <a:t>毎回</a:t>
            </a:r>
            <a:r>
              <a:rPr lang="ja"/>
              <a:t>少しずつ良くなっていく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教室でレッスンをした方がいい	＝　妨害が少ない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グループに分けた方がいい		＝　管理しやすい</a:t>
            </a:r>
          </a:p>
          <a:p>
            <a:pPr lvl="0">
              <a:spcBef>
                <a:spcPts val="0"/>
              </a:spcBef>
              <a:buNone/>
            </a:pPr>
            <a:r>
              <a:rPr lang="ja"/>
              <a:t>子供は競争が好き				＝　レッスンにゲームを入れた方がいい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elementary-school-clipart-cliparts-co-IzEVlB-clipart.jp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638" y="3170529"/>
            <a:ext cx="5150723" cy="188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ja"/>
              <a:t>経験で分かってきた事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277150"/>
            <a:ext cx="8520600" cy="375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ja" u="sng"/>
              <a:t>アンドレア</a:t>
            </a:r>
            <a:r>
              <a:rPr lang="ja"/>
              <a:t>：我慢は必要と思う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ja"/>
              <a:t>			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ja">
                <a:solidFill>
                  <a:srgbClr val="695D46"/>
                </a:solidFill>
              </a:rPr>
              <a:t>クエントン：子供は勉強したいでもにぎやきすぎ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ja">
                <a:solidFill>
                  <a:srgbClr val="695D46"/>
                </a:solidFill>
              </a:rPr>
              <a:t>			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ja">
                <a:solidFill>
                  <a:srgbClr val="695D46"/>
                </a:solidFill>
              </a:rPr>
              <a:t>ヘザー：		</a:t>
            </a:r>
            <a:r>
              <a:rPr lang="ja"/>
              <a:t>子供の頃あまり覚えられない</a:t>
            </a:r>
            <a:br>
              <a:rPr lang="ja"/>
            </a:br>
            <a:r>
              <a:rPr lang="ja"/>
              <a:t>			大人と子供の考え方が違う</a:t>
            </a:r>
            <a:br>
              <a:rPr lang="ja"/>
            </a:br>
            <a:r>
              <a:rPr lang="ja"/>
              <a:t>			</a:t>
            </a:r>
          </a:p>
        </p:txBody>
      </p:sp>
      <p:pic>
        <p:nvPicPr>
          <p:cNvPr descr="Back-to-School.jp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420" y="1067537"/>
            <a:ext cx="3105449" cy="3008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