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私たちの印象</a:t>
            </a:r>
            <a:r>
              <a:rPr lang="ja">
                <a:solidFill>
                  <a:schemeClr val="dk1"/>
                </a:solidFill>
              </a:rPr>
              <a:t>(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いんしょう</a:t>
            </a:r>
            <a:r>
              <a:rPr lang="ja">
                <a:solidFill>
                  <a:schemeClr val="dk1"/>
                </a:solidFill>
              </a:rPr>
              <a:t>)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は、キング小学校がとてもいい学校と思います。良い機能</a:t>
            </a:r>
            <a:r>
              <a:rPr lang="ja">
                <a:solidFill>
                  <a:schemeClr val="dk1"/>
                </a:solidFill>
              </a:rPr>
              <a:t>(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きのう</a:t>
            </a:r>
            <a:r>
              <a:rPr lang="ja">
                <a:solidFill>
                  <a:schemeClr val="dk1"/>
                </a:solidFill>
              </a:rPr>
              <a:t>)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は多いがありますから、学生はたくさん習うことができると思います。しかし、キング小学校の児童</a:t>
            </a:r>
            <a:r>
              <a:rPr lang="ja">
                <a:solidFill>
                  <a:schemeClr val="dk1"/>
                </a:solidFill>
              </a:rPr>
              <a:t>(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じどう</a:t>
            </a:r>
            <a:r>
              <a:rPr lang="ja">
                <a:solidFill>
                  <a:schemeClr val="dk1"/>
                </a:solidFill>
              </a:rPr>
              <a:t>)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はとてもわかいです。だから、学</a:t>
            </a:r>
            <a:r>
              <a:rPr lang="ja">
                <a:solidFill>
                  <a:schemeClr val="dk1"/>
                </a:solidFill>
              </a:rPr>
              <a:t>(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がっ</a:t>
            </a:r>
            <a:r>
              <a:rPr lang="ja">
                <a:solidFill>
                  <a:schemeClr val="dk1"/>
                </a:solidFill>
              </a:rPr>
              <a:t>)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活</a:t>
            </a:r>
            <a:r>
              <a:rPr lang="ja">
                <a:solidFill>
                  <a:schemeClr val="dk1"/>
                </a:solidFill>
              </a:rPr>
              <a:t>(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かつ</a:t>
            </a:r>
            <a:r>
              <a:rPr lang="ja">
                <a:solidFill>
                  <a:schemeClr val="dk1"/>
                </a:solidFill>
              </a:rPr>
              <a:t>)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のたのしさを作ることがしんぱいになります。私たちの希望</a:t>
            </a:r>
            <a:r>
              <a:rPr lang="ja">
                <a:solidFill>
                  <a:schemeClr val="dk1"/>
                </a:solidFill>
              </a:rPr>
              <a:t>(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きぼう</a:t>
            </a:r>
            <a:r>
              <a:rPr lang="ja">
                <a:solidFill>
                  <a:schemeClr val="dk1"/>
                </a:solidFill>
              </a:rPr>
              <a:t>)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は、児童</a:t>
            </a:r>
            <a:r>
              <a:rPr lang="ja">
                <a:solidFill>
                  <a:schemeClr val="dk1"/>
                </a:solidFill>
              </a:rPr>
              <a:t>(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じどう</a:t>
            </a:r>
            <a:r>
              <a:rPr lang="ja">
                <a:solidFill>
                  <a:schemeClr val="dk1"/>
                </a:solidFill>
              </a:rPr>
              <a:t>)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は日本についてもっと習いたいことです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今から、キング小学校について話したいと思います。</a:t>
            </a:r>
            <a:r>
              <a:rPr lang="j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ja">
                <a:solidFill>
                  <a:schemeClr val="dk1"/>
                </a:solidFill>
              </a:rPr>
              <a:t> 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私たちは、レッスンのために、子供１０人ぐらいに教えたいです。子どもは７さいから１０さいまでのグループにおしえたいです。私たちは、カリキュラムのために、いろいろな日本の文化を教えるつもりです。たとえば、おりがみや、日本の料理、きせつ、みんわ</a:t>
            </a:r>
            <a:r>
              <a:rPr lang="ja">
                <a:solidFill>
                  <a:schemeClr val="dk1"/>
                </a:solidFill>
              </a:rPr>
              <a:t>, 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などです。また、少し日本語をおしえたいと思います。たとえば、動物の名前と声や、色、とかかんじをおしえます。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私たちは、児童</a:t>
            </a:r>
            <a:r>
              <a:rPr lang="ja">
                <a:solidFill>
                  <a:schemeClr val="dk1"/>
                </a:solidFill>
              </a:rPr>
              <a:t>(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じどう</a:t>
            </a:r>
            <a:r>
              <a:rPr lang="ja">
                <a:solidFill>
                  <a:schemeClr val="dk1"/>
                </a:solidFill>
              </a:rPr>
              <a:t>)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が日本の文化と言語</a:t>
            </a:r>
            <a:r>
              <a:rPr lang="ja">
                <a:solidFill>
                  <a:schemeClr val="dk1"/>
                </a:solidFill>
              </a:rPr>
              <a:t>(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げんご</a:t>
            </a:r>
            <a:r>
              <a:rPr lang="ja">
                <a:solidFill>
                  <a:schemeClr val="dk1"/>
                </a:solidFill>
              </a:rPr>
              <a:t>)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について習うことがほしいです。</a:t>
            </a:r>
            <a:r>
              <a:rPr lang="ja">
                <a:solidFill>
                  <a:schemeClr val="dk1"/>
                </a:solidFill>
              </a:rPr>
              <a:t> 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学</a:t>
            </a:r>
            <a:r>
              <a:rPr lang="ja">
                <a:solidFill>
                  <a:schemeClr val="dk1"/>
                </a:solidFill>
              </a:rPr>
              <a:t>(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がっ</a:t>
            </a:r>
            <a:r>
              <a:rPr lang="ja">
                <a:solidFill>
                  <a:schemeClr val="dk1"/>
                </a:solidFill>
              </a:rPr>
              <a:t>)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活</a:t>
            </a:r>
            <a:r>
              <a:rPr lang="ja">
                <a:solidFill>
                  <a:schemeClr val="dk1"/>
                </a:solidFill>
              </a:rPr>
              <a:t>(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かつ</a:t>
            </a:r>
            <a:r>
              <a:rPr lang="ja">
                <a:solidFill>
                  <a:schemeClr val="dk1"/>
                </a:solidFill>
              </a:rPr>
              <a:t>)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は美術</a:t>
            </a:r>
            <a:r>
              <a:rPr lang="ja">
                <a:solidFill>
                  <a:schemeClr val="dk1"/>
                </a:solidFill>
              </a:rPr>
              <a:t>(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びじゅつ</a:t>
            </a:r>
            <a:r>
              <a:rPr lang="ja">
                <a:solidFill>
                  <a:schemeClr val="dk1"/>
                </a:solidFill>
              </a:rPr>
              <a:t>)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工芸</a:t>
            </a:r>
            <a:r>
              <a:rPr lang="ja">
                <a:solidFill>
                  <a:schemeClr val="dk1"/>
                </a:solidFill>
              </a:rPr>
              <a:t>(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こうげい</a:t>
            </a:r>
            <a:r>
              <a:rPr lang="ja">
                <a:solidFill>
                  <a:schemeClr val="dk1"/>
                </a:solidFill>
              </a:rPr>
              <a:t>)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とゲームをするつもりです。キング小学校</a:t>
            </a:r>
            <a:r>
              <a:rPr lang="ja">
                <a:solidFill>
                  <a:schemeClr val="dk1"/>
                </a:solidFill>
              </a:rPr>
              <a:t>(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しょうがっこう</a:t>
            </a:r>
            <a:r>
              <a:rPr lang="ja">
                <a:solidFill>
                  <a:schemeClr val="dk1"/>
                </a:solidFill>
              </a:rPr>
              <a:t>)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には、「</a:t>
            </a:r>
            <a:r>
              <a:rPr lang="ja">
                <a:solidFill>
                  <a:schemeClr val="dk1"/>
                </a:solidFill>
              </a:rPr>
              <a:t>Turnaround Art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」というプログラムがあります。このプログラムは芸術</a:t>
            </a:r>
            <a:r>
              <a:rPr lang="ja">
                <a:solidFill>
                  <a:schemeClr val="dk1"/>
                </a:solidFill>
              </a:rPr>
              <a:t>(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げいじゅつ</a:t>
            </a:r>
            <a:r>
              <a:rPr lang="ja">
                <a:solidFill>
                  <a:schemeClr val="dk1"/>
                </a:solidFill>
              </a:rPr>
              <a:t>)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で学校を手伝</a:t>
            </a:r>
            <a:r>
              <a:rPr lang="ja">
                <a:solidFill>
                  <a:schemeClr val="dk1"/>
                </a:solidFill>
              </a:rPr>
              <a:t>(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てつだ</a:t>
            </a:r>
            <a:r>
              <a:rPr lang="ja">
                <a:solidFill>
                  <a:schemeClr val="dk1"/>
                </a:solidFill>
              </a:rPr>
              <a:t>)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います。そして、私たちは、おりがみや絵</a:t>
            </a:r>
            <a:r>
              <a:rPr lang="ja">
                <a:solidFill>
                  <a:schemeClr val="dk1"/>
                </a:solidFill>
              </a:rPr>
              <a:t>(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え</a:t>
            </a:r>
            <a:r>
              <a:rPr lang="ja">
                <a:solidFill>
                  <a:schemeClr val="dk1"/>
                </a:solidFill>
              </a:rPr>
              <a:t>)</a:t>
            </a:r>
            <a:r>
              <a:rPr lang="ja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を作ることおしえたいと思います。また、いろいろなゲームをするつもりです。たとえば、マッチングゲームと、だれがはしを一番使うことゲームとじゃんけんです。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10" y="1000670"/>
            <a:ext cx="7314320" cy="3087224"/>
            <a:chOff x="-10" y="1378676"/>
            <a:chExt cx="7314320" cy="4116300"/>
          </a:xfrm>
        </p:grpSpPr>
        <p:sp>
          <p:nvSpPr>
            <p:cNvPr id="63" name="Shape 63"/>
            <p:cNvSpPr/>
            <p:nvPr/>
          </p:nvSpPr>
          <p:spPr>
            <a:xfrm flipH="1">
              <a:off x="-10" y="1378676"/>
              <a:ext cx="187800" cy="411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 flipH="1">
              <a:off x="187809" y="1378676"/>
              <a:ext cx="7126500" cy="41163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Shape 65"/>
          <p:cNvSpPr txBox="1"/>
          <p:nvPr>
            <p:ph type="ctrTitle"/>
          </p:nvPr>
        </p:nvSpPr>
        <p:spPr>
          <a:xfrm>
            <a:off x="685800" y="1699932"/>
            <a:ext cx="6400800" cy="1000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subTitle"/>
          </p:nvPr>
        </p:nvSpPr>
        <p:spPr>
          <a:xfrm>
            <a:off x="685800" y="2700338"/>
            <a:ext cx="6400800" cy="675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25675" y="4622075"/>
            <a:ext cx="548700" cy="521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-12" y="-9140"/>
            <a:ext cx="8005727" cy="1209421"/>
            <a:chOff x="-13" y="-12188"/>
            <a:chExt cx="8005727" cy="1161900"/>
          </a:xfrm>
        </p:grpSpPr>
        <p:sp>
          <p:nvSpPr>
            <p:cNvPr id="70" name="Shape 70"/>
            <p:cNvSpPr/>
            <p:nvPr/>
          </p:nvSpPr>
          <p:spPr>
            <a:xfrm flipH="1">
              <a:off x="-13" y="-12188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flipH="1">
              <a:off x="187714" y="-12188"/>
              <a:ext cx="7818000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2" name="Shape 72"/>
          <p:cNvSpPr txBox="1"/>
          <p:nvPr>
            <p:ph type="title"/>
          </p:nvPr>
        </p:nvSpPr>
        <p:spPr>
          <a:xfrm>
            <a:off x="457200" y="101100"/>
            <a:ext cx="7315500" cy="1014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425675" y="4622075"/>
            <a:ext cx="548700" cy="521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456245" y="1278513"/>
            <a:ext cx="4038600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648200" y="1278513"/>
            <a:ext cx="4038600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grpSp>
        <p:nvGrpSpPr>
          <p:cNvPr id="78" name="Shape 78"/>
          <p:cNvGrpSpPr/>
          <p:nvPr/>
        </p:nvGrpSpPr>
        <p:grpSpPr>
          <a:xfrm>
            <a:off x="-12" y="-9140"/>
            <a:ext cx="8005727" cy="1209421"/>
            <a:chOff x="-13" y="-12188"/>
            <a:chExt cx="8005727" cy="1161900"/>
          </a:xfrm>
        </p:grpSpPr>
        <p:sp>
          <p:nvSpPr>
            <p:cNvPr id="79" name="Shape 79"/>
            <p:cNvSpPr/>
            <p:nvPr/>
          </p:nvSpPr>
          <p:spPr>
            <a:xfrm flipH="1">
              <a:off x="-13" y="-12188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187714" y="-12188"/>
              <a:ext cx="7818000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Shape 81"/>
          <p:cNvSpPr txBox="1"/>
          <p:nvPr>
            <p:ph type="title"/>
          </p:nvPr>
        </p:nvSpPr>
        <p:spPr>
          <a:xfrm>
            <a:off x="457200" y="101100"/>
            <a:ext cx="7315500" cy="1014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425675" y="4622075"/>
            <a:ext cx="548700" cy="521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Shape 84"/>
          <p:cNvGrpSpPr/>
          <p:nvPr/>
        </p:nvGrpSpPr>
        <p:grpSpPr>
          <a:xfrm>
            <a:off x="-12" y="-9140"/>
            <a:ext cx="8005727" cy="1209421"/>
            <a:chOff x="-13" y="-12188"/>
            <a:chExt cx="8005727" cy="1161900"/>
          </a:xfrm>
        </p:grpSpPr>
        <p:sp>
          <p:nvSpPr>
            <p:cNvPr id="85" name="Shape 85"/>
            <p:cNvSpPr/>
            <p:nvPr/>
          </p:nvSpPr>
          <p:spPr>
            <a:xfrm flipH="1">
              <a:off x="-13" y="-12188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flipH="1">
              <a:off x="187714" y="-12188"/>
              <a:ext cx="7818000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Shape 87"/>
          <p:cNvSpPr txBox="1"/>
          <p:nvPr>
            <p:ph type="title"/>
          </p:nvPr>
        </p:nvSpPr>
        <p:spPr>
          <a:xfrm>
            <a:off x="457200" y="101100"/>
            <a:ext cx="7315500" cy="1014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425675" y="4622075"/>
            <a:ext cx="548700" cy="521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 flipH="1">
            <a:off x="8964665" y="4623760"/>
            <a:ext cx="187800" cy="5214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/>
        </p:nvSpPr>
        <p:spPr>
          <a:xfrm flipH="1">
            <a:off x="3866778" y="4623760"/>
            <a:ext cx="5097900" cy="5214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866812" y="4623760"/>
            <a:ext cx="5097900" cy="521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25675" y="4622075"/>
            <a:ext cx="548700" cy="521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2" type="sldNum"/>
          </p:nvPr>
        </p:nvSpPr>
        <p:spPr>
          <a:xfrm>
            <a:off x="8425675" y="4622075"/>
            <a:ext cx="548700" cy="521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3868" y="-70"/>
            <a:ext cx="3409812" cy="2107677"/>
            <a:chOff x="0" y="1493"/>
            <a:chExt cx="3409812" cy="2810236"/>
          </a:xfrm>
        </p:grpSpPr>
        <p:cxnSp>
          <p:nvCxnSpPr>
            <p:cNvPr id="7" name="Shape 7"/>
            <p:cNvCxnSpPr/>
            <p:nvPr/>
          </p:nvCxnSpPr>
          <p:spPr>
            <a:xfrm>
              <a:off x="0" y="245542"/>
              <a:ext cx="32511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" name="Shape 8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474143"/>
              <a:ext cx="26670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931342"/>
              <a:ext cx="18627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159942"/>
              <a:ext cx="14901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388542"/>
              <a:ext cx="12192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617142"/>
              <a:ext cx="9906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074342"/>
              <a:ext cx="5334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0" y="2302943"/>
              <a:ext cx="262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814261" y="1238115"/>
              <a:ext cx="24684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357712" y="1014527"/>
              <a:ext cx="20181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-853" y="887576"/>
              <a:ext cx="17640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590398" y="440776"/>
              <a:ext cx="8796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198066" y="292493"/>
              <a:ext cx="583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521027" y="199377"/>
              <a:ext cx="3971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2801688" y="148627"/>
              <a:ext cx="295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" name="Shape 31"/>
            <p:cNvCxnSpPr/>
            <p:nvPr/>
          </p:nvCxnSpPr>
          <p:spPr>
            <a:xfrm rot="-5400000">
              <a:off x="3324762" y="85077"/>
              <a:ext cx="1686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2" name="Shape 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34" name="Shape 34"/>
          <p:cNvGrpSpPr/>
          <p:nvPr/>
        </p:nvGrpSpPr>
        <p:grpSpPr>
          <a:xfrm rot="10800000">
            <a:off x="5734187" y="3035893"/>
            <a:ext cx="3409812" cy="2107677"/>
            <a:chOff x="0" y="1493"/>
            <a:chExt cx="3409812" cy="2810236"/>
          </a:xfrm>
        </p:grpSpPr>
        <p:cxnSp>
          <p:nvCxnSpPr>
            <p:cNvPr id="35" name="Shape 35"/>
            <p:cNvCxnSpPr/>
            <p:nvPr/>
          </p:nvCxnSpPr>
          <p:spPr>
            <a:xfrm>
              <a:off x="0" y="245542"/>
              <a:ext cx="32511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" name="Shape 36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474143"/>
              <a:ext cx="26670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931342"/>
              <a:ext cx="18627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159942"/>
              <a:ext cx="14901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388542"/>
              <a:ext cx="12192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617142"/>
              <a:ext cx="9906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074342"/>
              <a:ext cx="5334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" name="Shape 45"/>
            <p:cNvCxnSpPr/>
            <p:nvPr/>
          </p:nvCxnSpPr>
          <p:spPr>
            <a:xfrm>
              <a:off x="0" y="2302943"/>
              <a:ext cx="262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814261" y="1238115"/>
              <a:ext cx="24684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357712" y="1014527"/>
              <a:ext cx="20181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-853" y="887576"/>
              <a:ext cx="17640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590398" y="440776"/>
              <a:ext cx="8796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198066" y="292493"/>
              <a:ext cx="583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521027" y="199377"/>
              <a:ext cx="3971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2801688" y="148627"/>
              <a:ext cx="295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Shape 59"/>
            <p:cNvCxnSpPr/>
            <p:nvPr/>
          </p:nvCxnSpPr>
          <p:spPr>
            <a:xfrm rot="-5400000">
              <a:off x="3324762" y="85077"/>
              <a:ext cx="1686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0" name="Shape 60"/>
          <p:cNvSpPr txBox="1"/>
          <p:nvPr>
            <p:ph idx="12" type="sldNum"/>
          </p:nvPr>
        </p:nvSpPr>
        <p:spPr>
          <a:xfrm>
            <a:off x="8425675" y="4622075"/>
            <a:ext cx="5487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ja" sz="13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Relationship Id="rId4" Type="http://schemas.openxmlformats.org/officeDocument/2006/relationships/image" Target="../media/image15.png"/><Relationship Id="rId5" Type="http://schemas.openxmlformats.org/officeDocument/2006/relationships/image" Target="../media/image05.png"/><Relationship Id="rId6" Type="http://schemas.openxmlformats.org/officeDocument/2006/relationships/image" Target="../media/image04.jpg"/><Relationship Id="rId7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Relationship Id="rId4" Type="http://schemas.openxmlformats.org/officeDocument/2006/relationships/image" Target="../media/image02.jpg"/><Relationship Id="rId5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09.jp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4.jpg"/><Relationship Id="rId5" Type="http://schemas.openxmlformats.org/officeDocument/2006/relationships/image" Target="../media/image26.jpg"/><Relationship Id="rId6" Type="http://schemas.openxmlformats.org/officeDocument/2006/relationships/image" Target="../media/image24.jpg"/><Relationship Id="rId7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0" y="-852674"/>
            <a:ext cx="9144000" cy="684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>
            <p:ph type="ctrTitle"/>
          </p:nvPr>
        </p:nvSpPr>
        <p:spPr>
          <a:xfrm>
            <a:off x="271950" y="968650"/>
            <a:ext cx="7070400" cy="173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/>
              <a:t>コミュニティースキャン：</a:t>
            </a:r>
          </a:p>
          <a:p>
            <a:pPr lvl="0">
              <a:spcBef>
                <a:spcPts val="0"/>
              </a:spcBef>
              <a:buNone/>
            </a:pPr>
            <a:r>
              <a:rPr lang="ja" sz="6000"/>
              <a:t>キング小学校</a:t>
            </a:r>
          </a:p>
        </p:txBody>
      </p:sp>
      <p:sp>
        <p:nvSpPr>
          <p:cNvPr id="102" name="Shape 102"/>
          <p:cNvSpPr txBox="1"/>
          <p:nvPr>
            <p:ph idx="1" type="subTitle"/>
          </p:nvPr>
        </p:nvSpPr>
        <p:spPr>
          <a:xfrm>
            <a:off x="271950" y="2700425"/>
            <a:ext cx="6148200" cy="132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 sz="2000"/>
              <a:t>JAPN 320S • 2016年9月20日</a:t>
            </a:r>
          </a:p>
          <a:p>
            <a:pPr lvl="0">
              <a:spcBef>
                <a:spcPts val="0"/>
              </a:spcBef>
              <a:buNone/>
            </a:pPr>
            <a:r>
              <a:rPr lang="ja" sz="2000"/>
              <a:t>アンドレア、クエントン、</a:t>
            </a:r>
            <a:r>
              <a:rPr lang="ja" sz="2000"/>
              <a:t>ヘザー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91725" y="124125"/>
            <a:ext cx="7315500" cy="1014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/>
              <a:t>学校：印象</a:t>
            </a:r>
            <a:r>
              <a:rPr lang="ja" sz="2400"/>
              <a:t>（いんしょう）</a:t>
            </a:r>
            <a:r>
              <a:rPr lang="ja" sz="3000"/>
              <a:t> </a:t>
            </a:r>
          </a:p>
        </p:txBody>
      </p:sp>
      <p:pic>
        <p:nvPicPr>
          <p:cNvPr descr="postadsuk.com-art-is-fun-childcare-s-art-class-classes.JPG"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550" y="1230175"/>
            <a:ext cx="4855850" cy="412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>
            <p:ph idx="2" type="body"/>
          </p:nvPr>
        </p:nvSpPr>
        <p:spPr>
          <a:xfrm rot="1395743">
            <a:off x="4678051" y="1544102"/>
            <a:ext cx="2370725" cy="152892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 sz="4800">
                <a:solidFill>
                  <a:srgbClr val="CC0000"/>
                </a:solidFill>
                <a:latin typeface="MS Mincho"/>
                <a:ea typeface="MS Mincho"/>
                <a:cs typeface="MS Mincho"/>
                <a:sym typeface="MS Mincho"/>
              </a:rPr>
              <a:t>面白い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 rot="-1419367">
            <a:off x="1696749" y="1332222"/>
            <a:ext cx="2318525" cy="101398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 sz="4800">
                <a:solidFill>
                  <a:srgbClr val="CC0000"/>
                </a:solidFill>
                <a:latin typeface="MS PMincho"/>
                <a:ea typeface="MS PMincho"/>
                <a:cs typeface="MS PMincho"/>
                <a:sym typeface="MS PMincho"/>
              </a:rPr>
              <a:t>楽しい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456250" y="1278525"/>
            <a:ext cx="41919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 sz="2400"/>
              <a:t>CPY＝17年間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b="1" lang="ja" sz="2400"/>
              <a:t>役割：</a:t>
            </a:r>
          </a:p>
          <a:p>
            <a:pPr lvl="0">
              <a:spcBef>
                <a:spcPts val="0"/>
              </a:spcBef>
              <a:buNone/>
            </a:pPr>
            <a:r>
              <a:rPr lang="ja" sz="2400"/>
              <a:t>サイトの確認（問題なし）</a:t>
            </a:r>
          </a:p>
          <a:p>
            <a:pPr lvl="0">
              <a:spcBef>
                <a:spcPts val="0"/>
              </a:spcBef>
              <a:buNone/>
            </a:pPr>
            <a:r>
              <a:rPr lang="ja" sz="2400"/>
              <a:t>リソースの作成（パトナー）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b="1" lang="ja" sz="2400"/>
              <a:t>CPY以外：</a:t>
            </a:r>
          </a:p>
          <a:p>
            <a:pPr lvl="0">
              <a:spcBef>
                <a:spcPts val="0"/>
              </a:spcBef>
              <a:buNone/>
            </a:pPr>
            <a:r>
              <a:rPr lang="ja" sz="2400"/>
              <a:t>Guitars Not Guns</a:t>
            </a:r>
          </a:p>
          <a:p>
            <a:pPr lvl="0">
              <a:spcBef>
                <a:spcPts val="0"/>
              </a:spcBef>
              <a:buNone/>
            </a:pPr>
            <a:r>
              <a:rPr lang="ja" sz="2400"/>
              <a:t>Big Sur Marathon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87" name="Shape 187"/>
          <p:cNvSpPr txBox="1"/>
          <p:nvPr>
            <p:ph idx="2" type="body"/>
          </p:nvPr>
        </p:nvSpPr>
        <p:spPr>
          <a:xfrm>
            <a:off x="5286975" y="659200"/>
            <a:ext cx="3863100" cy="66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ja" sz="3000">
                <a:solidFill>
                  <a:schemeClr val="accent2"/>
                </a:solidFill>
              </a:rPr>
              <a:t>ベン・ブルース</a:t>
            </a:r>
          </a:p>
        </p:txBody>
      </p:sp>
      <p:sp>
        <p:nvSpPr>
          <p:cNvPr id="188" name="Shape 188"/>
          <p:cNvSpPr txBox="1"/>
          <p:nvPr>
            <p:ph type="title"/>
          </p:nvPr>
        </p:nvSpPr>
        <p:spPr>
          <a:xfrm>
            <a:off x="457200" y="101100"/>
            <a:ext cx="7315500" cy="1014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 sz="2400"/>
              <a:t>インタビュー：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ディレクター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5987" r="18226" t="13822"/>
          <a:stretch/>
        </p:blipFill>
        <p:spPr>
          <a:xfrm>
            <a:off x="4927475" y="1202325"/>
            <a:ext cx="2204374" cy="25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4885475" y="3881475"/>
            <a:ext cx="35562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 sz="2400">
                <a:solidFill>
                  <a:schemeClr val="dk2"/>
                </a:solidFill>
              </a:rPr>
              <a:t>専攻：PSY</a:t>
            </a:r>
          </a:p>
          <a:p>
            <a:pPr lvl="0">
              <a:spcBef>
                <a:spcPts val="0"/>
              </a:spcBef>
              <a:buNone/>
            </a:pPr>
            <a:r>
              <a:rPr lang="ja" sz="2400">
                <a:solidFill>
                  <a:schemeClr val="dk2"/>
                </a:solidFill>
              </a:rPr>
              <a:t>副専攻：HDEV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456245" y="1278513"/>
            <a:ext cx="4038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b="1" sz="2400"/>
          </a:p>
          <a:p>
            <a:pPr lvl="0" rtl="0" algn="just">
              <a:spcBef>
                <a:spcPts val="0"/>
              </a:spcBef>
              <a:buNone/>
            </a:pPr>
            <a:r>
              <a:rPr b="1" lang="ja" sz="2400"/>
              <a:t>CPYの魅力：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ja" sz="2400"/>
              <a:t>コンティニュイティ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ja" sz="2400"/>
              <a:t>　K-12レベル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ja" sz="2400"/>
              <a:t>安全な場所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ja" sz="2400"/>
              <a:t>生活指導</a:t>
            </a:r>
          </a:p>
        </p:txBody>
      </p:sp>
      <p:sp>
        <p:nvSpPr>
          <p:cNvPr id="196" name="Shape 196"/>
          <p:cNvSpPr txBox="1"/>
          <p:nvPr>
            <p:ph type="title"/>
          </p:nvPr>
        </p:nvSpPr>
        <p:spPr>
          <a:xfrm>
            <a:off x="457200" y="101100"/>
            <a:ext cx="7315500" cy="1014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ja" sz="2400"/>
              <a:t>インタビュー：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CPY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5526" y="2979550"/>
            <a:ext cx="1617349" cy="18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5525" y="639022"/>
            <a:ext cx="4450800" cy="223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456245" y="1278513"/>
            <a:ext cx="4038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ja" sz="2400"/>
              <a:t>CPY以外：</a:t>
            </a:r>
          </a:p>
          <a:p>
            <a:pPr lvl="0" rtl="0">
              <a:spcBef>
                <a:spcPts val="0"/>
              </a:spcBef>
              <a:buNone/>
            </a:pPr>
            <a:r>
              <a:rPr lang="ja" sz="2400"/>
              <a:t>After School Academy</a:t>
            </a:r>
          </a:p>
          <a:p>
            <a:pPr lvl="0" rtl="0">
              <a:spcBef>
                <a:spcPts val="0"/>
              </a:spcBef>
              <a:buNone/>
            </a:pPr>
            <a:r>
              <a:rPr lang="ja" sz="2400"/>
              <a:t>Boys &amp; Girls Club</a:t>
            </a:r>
          </a:p>
          <a:p>
            <a:pPr lvl="0" rtl="0">
              <a:spcBef>
                <a:spcPts val="0"/>
              </a:spcBef>
              <a:buNone/>
            </a:pPr>
            <a:r>
              <a:rPr lang="ja" sz="2400"/>
              <a:t>Village Project</a:t>
            </a:r>
          </a:p>
          <a:p>
            <a:pPr lvl="0">
              <a:spcBef>
                <a:spcPts val="0"/>
              </a:spcBef>
              <a:buNone/>
            </a:pPr>
            <a:r>
              <a:rPr lang="ja" sz="2400"/>
              <a:t>Palenke Arts</a:t>
            </a:r>
          </a:p>
        </p:txBody>
      </p:sp>
      <p:sp>
        <p:nvSpPr>
          <p:cNvPr id="204" name="Shape 204"/>
          <p:cNvSpPr txBox="1"/>
          <p:nvPr>
            <p:ph idx="2" type="body"/>
          </p:nvPr>
        </p:nvSpPr>
        <p:spPr>
          <a:xfrm>
            <a:off x="3722700" y="131950"/>
            <a:ext cx="4298100" cy="106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ja" sz="2400">
                <a:solidFill>
                  <a:schemeClr val="accent2"/>
                </a:solidFill>
              </a:rPr>
              <a:t>子供たちの</a:t>
            </a:r>
            <a:r>
              <a:rPr b="1" lang="ja" sz="2400">
                <a:solidFill>
                  <a:schemeClr val="accent2"/>
                </a:solidFill>
              </a:rPr>
              <a:t>事情が分からない</a:t>
            </a:r>
            <a:r>
              <a:rPr lang="ja" sz="2400">
                <a:solidFill>
                  <a:schemeClr val="accent2"/>
                </a:solidFill>
              </a:rPr>
              <a:t>ので、我慢してください。</a:t>
            </a:r>
          </a:p>
        </p:txBody>
      </p:sp>
      <p:sp>
        <p:nvSpPr>
          <p:cNvPr id="205" name="Shape 205"/>
          <p:cNvSpPr txBox="1"/>
          <p:nvPr>
            <p:ph type="title"/>
          </p:nvPr>
        </p:nvSpPr>
        <p:spPr>
          <a:xfrm>
            <a:off x="457200" y="101100"/>
            <a:ext cx="7315500" cy="1014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ja" sz="2400"/>
              <a:t>インタビュー：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子供たち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4192845" y="1278513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/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ja" sz="2400"/>
              <a:t>子供を扱うヒント：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ja" sz="2400"/>
              <a:t>明確な期待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ja" sz="2400"/>
              <a:t>影響の意識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ja" sz="2400"/>
              <a:t>純粋な態度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ja" sz="2400"/>
              <a:t>我慢する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65400" y="-901662"/>
            <a:ext cx="9274800" cy="69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>
            <p:ph type="title"/>
          </p:nvPr>
        </p:nvSpPr>
        <p:spPr>
          <a:xfrm>
            <a:off x="457200" y="101100"/>
            <a:ext cx="7315500" cy="1014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/>
              <a:t>目次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56250" y="1278525"/>
            <a:ext cx="4038600" cy="377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ja"/>
              <a:t>コミュニティー：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ja"/>
              <a:t>デモグラフェィック　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ja"/>
              <a:t>住宅</a:t>
            </a:r>
            <a:r>
              <a:rPr lang="ja"/>
              <a:t>　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ja"/>
              <a:t>設備、学校　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ja"/>
              <a:t>教会、ビジネス、食べ物　</a:t>
            </a:r>
          </a:p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4648200" y="1278513"/>
            <a:ext cx="4038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ja"/>
              <a:t>学校：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ja"/>
              <a:t>キング小学校　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ja"/>
              <a:t>カリキュラムとアウトカム　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ja"/>
              <a:t>学級活動　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ja"/>
              <a:t>印象　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ja"/>
              <a:t>インタビュー：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ja"/>
              <a:t>ディレクター　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ja"/>
              <a:t>CPY　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ja"/>
              <a:t>子供たち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owImage.jpg" id="115" name="Shape 115"/>
          <p:cNvPicPr preferRelativeResize="0"/>
          <p:nvPr/>
        </p:nvPicPr>
        <p:blipFill rotWithShape="1">
          <a:blip r:embed="rId3">
            <a:alphaModFix amt="25000"/>
          </a:blip>
          <a:srcRect b="-1050" l="0" r="0" t="1050"/>
          <a:stretch/>
        </p:blipFill>
        <p:spPr>
          <a:xfrm>
            <a:off x="-129487" y="-9"/>
            <a:ext cx="9215925" cy="61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type="title"/>
          </p:nvPr>
        </p:nvSpPr>
        <p:spPr>
          <a:xfrm>
            <a:off x="457200" y="101100"/>
            <a:ext cx="7315500" cy="1014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 sz="2400"/>
              <a:t>コミュニティー：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デモグラフィック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56245" y="1278513"/>
            <a:ext cx="4038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 sz="2400"/>
              <a:t>シーサイド　</a:t>
            </a:r>
          </a:p>
        </p:txBody>
      </p:sp>
      <p:pic>
        <p:nvPicPr>
          <p:cNvPr descr="Seaside Demographic.jpg" id="118" name="Shape 118"/>
          <p:cNvPicPr preferRelativeResize="0"/>
          <p:nvPr/>
        </p:nvPicPr>
        <p:blipFill rotWithShape="1">
          <a:blip r:embed="rId4">
            <a:alphaModFix/>
          </a:blip>
          <a:srcRect b="0" l="0" r="2666" t="0"/>
          <a:stretch/>
        </p:blipFill>
        <p:spPr>
          <a:xfrm>
            <a:off x="4763300" y="1278525"/>
            <a:ext cx="3561433" cy="2339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ing and income.jpg" id="119" name="Shape 119"/>
          <p:cNvPicPr preferRelativeResize="0"/>
          <p:nvPr/>
        </p:nvPicPr>
        <p:blipFill rotWithShape="1">
          <a:blip r:embed="rId5">
            <a:alphaModFix/>
          </a:blip>
          <a:srcRect b="0" l="9502" r="0" t="0"/>
          <a:stretch/>
        </p:blipFill>
        <p:spPr>
          <a:xfrm>
            <a:off x="5096399" y="3713650"/>
            <a:ext cx="2718874" cy="1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5474" y="1919549"/>
            <a:ext cx="3264999" cy="153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8725" y="3572575"/>
            <a:ext cx="2840074" cy="12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174.JPG" id="126" name="Shape 126"/>
          <p:cNvPicPr preferRelativeResize="0"/>
          <p:nvPr/>
        </p:nvPicPr>
        <p:blipFill rotWithShape="1">
          <a:blip r:embed="rId3">
            <a:alphaModFix amt="25000"/>
          </a:blip>
          <a:srcRect b="28906" l="0" r="0" t="2890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>
            <p:ph type="title"/>
          </p:nvPr>
        </p:nvSpPr>
        <p:spPr>
          <a:xfrm>
            <a:off x="457200" y="101100"/>
            <a:ext cx="7315500" cy="1014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ja" sz="2400"/>
              <a:t>コミュニティー：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住宅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56251" y="1278525"/>
            <a:ext cx="53472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 sz="2400"/>
              <a:t>アパートが</a:t>
            </a:r>
            <a:r>
              <a:rPr b="1" lang="ja" sz="2400"/>
              <a:t>４軒</a:t>
            </a:r>
            <a:r>
              <a:rPr lang="ja" sz="2400"/>
              <a:t>ある　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400"/>
          </a:p>
          <a:p>
            <a:pPr lvl="0">
              <a:spcBef>
                <a:spcPts val="0"/>
              </a:spcBef>
              <a:buNone/>
            </a:pPr>
            <a:r>
              <a:rPr b="1" lang="ja" sz="2400"/>
              <a:t>古い</a:t>
            </a:r>
            <a:r>
              <a:rPr lang="ja" sz="2400"/>
              <a:t>１階建ての家　</a:t>
            </a:r>
          </a:p>
          <a:p>
            <a:pPr lvl="0">
              <a:spcBef>
                <a:spcPts val="0"/>
              </a:spcBef>
              <a:buNone/>
            </a:pPr>
            <a:r>
              <a:rPr b="1" lang="ja" sz="2400"/>
              <a:t>新らしい</a:t>
            </a:r>
            <a:r>
              <a:rPr lang="ja" sz="2400"/>
              <a:t>海向けの２階たての家　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ja" sz="2400"/>
              <a:t>庭が</a:t>
            </a:r>
            <a:r>
              <a:rPr b="1" lang="ja" sz="2400"/>
              <a:t>狭くて</a:t>
            </a:r>
            <a:r>
              <a:rPr lang="ja" sz="2400"/>
              <a:t>、</a:t>
            </a:r>
            <a:r>
              <a:rPr b="1" lang="ja" sz="2400"/>
              <a:t>遊べない　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ja" sz="2400"/>
              <a:t>道路で</a:t>
            </a:r>
            <a:r>
              <a:rPr b="1" lang="ja" sz="2400"/>
              <a:t>駐車している車</a:t>
            </a:r>
            <a:r>
              <a:rPr lang="ja" sz="2400"/>
              <a:t>が多い　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157.JPG" id="133" name="Shape 133"/>
          <p:cNvPicPr preferRelativeResize="0"/>
          <p:nvPr/>
        </p:nvPicPr>
        <p:blipFill rotWithShape="1">
          <a:blip r:embed="rId3">
            <a:alphaModFix amt="25000"/>
          </a:blip>
          <a:srcRect b="6629" l="-630" r="13041" t="28561"/>
          <a:stretch/>
        </p:blipFill>
        <p:spPr>
          <a:xfrm>
            <a:off x="-66675" y="0"/>
            <a:ext cx="92106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>
            <p:ph type="title"/>
          </p:nvPr>
        </p:nvSpPr>
        <p:spPr>
          <a:xfrm>
            <a:off x="457200" y="101100"/>
            <a:ext cx="7315500" cy="1014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 sz="2400"/>
              <a:t>コミュニティー：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設備、学校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56250" y="1278525"/>
            <a:ext cx="41919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 sz="2400"/>
              <a:t>１　消防署　</a:t>
            </a:r>
          </a:p>
          <a:p>
            <a:pPr lvl="0">
              <a:spcBef>
                <a:spcPts val="0"/>
              </a:spcBef>
              <a:buNone/>
            </a:pPr>
            <a:r>
              <a:rPr lang="ja" sz="2400"/>
              <a:t>１　カウンティーの事務所　</a:t>
            </a:r>
          </a:p>
          <a:p>
            <a:pPr lvl="0">
              <a:spcBef>
                <a:spcPts val="0"/>
              </a:spcBef>
              <a:buNone/>
            </a:pPr>
            <a:r>
              <a:rPr lang="ja" sz="2400"/>
              <a:t>２　公園　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ja" sz="2400"/>
              <a:t>３　小学校　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199" y="1278525"/>
            <a:ext cx="3554824" cy="196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096.JPG" id="137" name="Shape 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8200" y="3246625"/>
            <a:ext cx="2529167" cy="18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143.JPG" id="142" name="Shape 142"/>
          <p:cNvPicPr preferRelativeResize="0"/>
          <p:nvPr/>
        </p:nvPicPr>
        <p:blipFill rotWithShape="1">
          <a:blip r:embed="rId3">
            <a:alphaModFix amt="25000"/>
          </a:blip>
          <a:srcRect b="17639" l="0" r="0" t="7364"/>
          <a:stretch/>
        </p:blipFill>
        <p:spPr>
          <a:xfrm>
            <a:off x="0" y="0"/>
            <a:ext cx="914400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>
            <p:ph idx="2" type="body"/>
          </p:nvPr>
        </p:nvSpPr>
        <p:spPr>
          <a:xfrm>
            <a:off x="457200" y="1278525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 sz="2400"/>
              <a:t>１　再臨派（Adventist）</a:t>
            </a:r>
          </a:p>
          <a:p>
            <a:pPr lvl="0">
              <a:spcBef>
                <a:spcPts val="0"/>
              </a:spcBef>
              <a:buNone/>
            </a:pPr>
            <a:r>
              <a:rPr lang="ja" sz="2400"/>
              <a:t>３</a:t>
            </a:r>
            <a:r>
              <a:rPr lang="ja" sz="2400"/>
              <a:t>　バプテスト（Baptist）</a:t>
            </a:r>
          </a:p>
          <a:p>
            <a:pPr lvl="0">
              <a:spcBef>
                <a:spcPts val="0"/>
              </a:spcBef>
              <a:buNone/>
            </a:pPr>
            <a:r>
              <a:rPr lang="ja" sz="2400"/>
              <a:t>４</a:t>
            </a:r>
            <a:r>
              <a:rPr lang="ja" sz="2400"/>
              <a:t>　クリスチャン（Christian）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ja" sz="2400"/>
              <a:t>金物屋、コインランドリー、古着屋　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ja" sz="2400"/>
              <a:t>スペイン語のスーパー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44" name="Shape 144"/>
          <p:cNvSpPr txBox="1"/>
          <p:nvPr>
            <p:ph type="title"/>
          </p:nvPr>
        </p:nvSpPr>
        <p:spPr>
          <a:xfrm>
            <a:off x="457200" y="101100"/>
            <a:ext cx="7315500" cy="1014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 sz="2400"/>
              <a:t>コミュニティー：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教会、ビジネス、食べ物</a:t>
            </a:r>
          </a:p>
        </p:txBody>
      </p:sp>
      <p:pic>
        <p:nvPicPr>
          <p:cNvPr descr="IMG_4138.JPG" id="145" name="Shape 145"/>
          <p:cNvPicPr preferRelativeResize="0"/>
          <p:nvPr/>
        </p:nvPicPr>
        <p:blipFill rotWithShape="1">
          <a:blip r:embed="rId4">
            <a:alphaModFix/>
          </a:blip>
          <a:srcRect b="28343" l="0" r="0" t="27237"/>
          <a:stretch/>
        </p:blipFill>
        <p:spPr>
          <a:xfrm>
            <a:off x="546249" y="3879174"/>
            <a:ext cx="3795148" cy="1264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57200" y="78075"/>
            <a:ext cx="7315500" cy="1014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/>
              <a:t>学校：キング小学校</a:t>
            </a:r>
          </a:p>
        </p:txBody>
      </p:sp>
      <p:pic>
        <p:nvPicPr>
          <p:cNvPr descr="20160916_141451.jpg" id="151" name="Shape 151"/>
          <p:cNvPicPr preferRelativeResize="0"/>
          <p:nvPr/>
        </p:nvPicPr>
        <p:blipFill rotWithShape="1">
          <a:blip r:embed="rId3">
            <a:alphaModFix/>
          </a:blip>
          <a:srcRect b="17670" l="23618" r="28397" t="9613"/>
          <a:stretch/>
        </p:blipFill>
        <p:spPr>
          <a:xfrm>
            <a:off x="7496250" y="1281749"/>
            <a:ext cx="1395001" cy="3758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60916_141403.jpg"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349" y="1526549"/>
            <a:ext cx="5810776" cy="3268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6250" y="66575"/>
            <a:ext cx="7315500" cy="1014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 sz="2400"/>
              <a:t>学校：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カリキュラムとアウトカム 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2877173" y="1547745"/>
            <a:ext cx="3210000" cy="220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ja" sz="3000">
                <a:solidFill>
                  <a:srgbClr val="000000"/>
                </a:solidFill>
              </a:rPr>
              <a:t>日本の文</a:t>
            </a:r>
          </a:p>
          <a:p>
            <a:pPr lvl="0" algn="ctr">
              <a:spcBef>
                <a:spcPts val="0"/>
              </a:spcBef>
              <a:buNone/>
            </a:pPr>
            <a:r>
              <a:rPr lang="ja" sz="3000">
                <a:solidFill>
                  <a:srgbClr val="000000"/>
                </a:solidFill>
              </a:rPr>
              <a:t>化と言語</a:t>
            </a:r>
          </a:p>
        </p:txBody>
      </p:sp>
      <p:pic>
        <p:nvPicPr>
          <p:cNvPr descr="典型的なおにぎりの形式" id="159" name="Shape 159"/>
          <p:cNvPicPr preferRelativeResize="0"/>
          <p:nvPr/>
        </p:nvPicPr>
        <p:blipFill rotWithShape="1">
          <a:blip r:embed="rId3">
            <a:alphaModFix/>
          </a:blip>
          <a:srcRect b="15319" l="15541" r="5687" t="18160"/>
          <a:stretch/>
        </p:blipFill>
        <p:spPr>
          <a:xfrm>
            <a:off x="205174" y="1547750"/>
            <a:ext cx="3072300" cy="1945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dex.jpg"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7475" y="3095407"/>
            <a:ext cx="3072299" cy="1950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the 8 basic strokes (hide ..." id="161" name="Shape 161"/>
          <p:cNvPicPr preferRelativeResize="0"/>
          <p:nvPr/>
        </p:nvPicPr>
        <p:blipFill rotWithShape="1">
          <a:blip r:embed="rId5">
            <a:alphaModFix/>
          </a:blip>
          <a:srcRect b="31520" l="27516" r="30344" t="16048"/>
          <a:stretch/>
        </p:blipFill>
        <p:spPr>
          <a:xfrm>
            <a:off x="6087175" y="1276200"/>
            <a:ext cx="2911200" cy="289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6250" y="135625"/>
            <a:ext cx="7315500" cy="1014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/>
              <a:t>学校： 学活</a:t>
            </a:r>
            <a:r>
              <a:rPr lang="ja" sz="2400"/>
              <a:t>（がっかつ）</a:t>
            </a:r>
          </a:p>
        </p:txBody>
      </p:sp>
      <p:pic>
        <p:nvPicPr>
          <p:cNvPr descr="... Twist Fish (Gay Merrill ..."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4" y="3475011"/>
            <a:ext cx="2193200" cy="166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5024f674855e102f18cac0b3f0fb9eb.jpg" id="168" name="Shape 168"/>
          <p:cNvPicPr preferRelativeResize="0"/>
          <p:nvPr/>
        </p:nvPicPr>
        <p:blipFill rotWithShape="1">
          <a:blip r:embed="rId4">
            <a:alphaModFix/>
          </a:blip>
          <a:srcRect b="0" l="0" r="13666" t="36712"/>
          <a:stretch/>
        </p:blipFill>
        <p:spPr>
          <a:xfrm>
            <a:off x="2355512" y="3473402"/>
            <a:ext cx="2193200" cy="1671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rry-blossom-art-wm.jpg" id="169" name="Shape 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9936" y="3504187"/>
            <a:ext cx="2415224" cy="161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60916_151645.jpg" id="170" name="Shape 170"/>
          <p:cNvPicPr preferRelativeResize="0"/>
          <p:nvPr/>
        </p:nvPicPr>
        <p:blipFill rotWithShape="1">
          <a:blip r:embed="rId6">
            <a:alphaModFix/>
          </a:blip>
          <a:srcRect b="17561" l="6325" r="6785" t="13567"/>
          <a:stretch/>
        </p:blipFill>
        <p:spPr>
          <a:xfrm>
            <a:off x="2300175" y="1380412"/>
            <a:ext cx="4543651" cy="202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150678" y="2012962"/>
            <a:ext cx="20340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 sz="30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美術工芸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7191262" y="2012975"/>
            <a:ext cx="16341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ja" sz="30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ゲーム</a:t>
            </a:r>
          </a:p>
        </p:txBody>
      </p:sp>
      <p:pic>
        <p:nvPicPr>
          <p:cNvPr descr="200x150thumb.gif.jpg.gif.gif.gif" id="173" name="Shape 173"/>
          <p:cNvPicPr preferRelativeResize="0"/>
          <p:nvPr/>
        </p:nvPicPr>
        <p:blipFill rotWithShape="1">
          <a:blip r:embed="rId7">
            <a:alphaModFix/>
          </a:blip>
          <a:srcRect b="11045" l="4122" r="0" t="7976"/>
          <a:stretch/>
        </p:blipFill>
        <p:spPr>
          <a:xfrm>
            <a:off x="7055150" y="3504175"/>
            <a:ext cx="1906313" cy="161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sson-pla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